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Source Han Sans JP Medium" charset="1" panose="020B0600000000000000"/>
      <p:regular r:id="rId22"/>
    </p:embeddedFont>
    <p:embeddedFont>
      <p:font typeface="Source Han Sans JP" charset="1" panose="020B0400000000000000"/>
      <p:regular r:id="rId23"/>
    </p:embeddedFont>
    <p:embeddedFont>
      <p:font typeface="Source Han Sans JP Bold" charset="1" panose="020B0800000000000000"/>
      <p:regular r:id="rId27"/>
    </p:embeddedFont>
    <p:embeddedFont>
      <p:font typeface="Museo Moderno Medium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notesMasters/notesMaster1.xml" Type="http://schemas.openxmlformats.org/officeDocument/2006/relationships/notesMaster"/><Relationship Id="rId2" Target="presProps.xml" Type="http://schemas.openxmlformats.org/officeDocument/2006/relationships/presProps"/><Relationship Id="rId20" Target="theme/theme2.xml" Type="http://schemas.openxmlformats.org/officeDocument/2006/relationships/theme"/><Relationship Id="rId21" Target="notesSlides/notesSlide1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notesSlides/notesSlide3.xml" Type="http://schemas.openxmlformats.org/officeDocument/2006/relationships/notesSlide"/><Relationship Id="rId26" Target="notesSlides/notesSlide4.xml" Type="http://schemas.openxmlformats.org/officeDocument/2006/relationships/notes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5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35" Target="notesSlides/notesSlide11.xml" Type="http://schemas.openxmlformats.org/officeDocument/2006/relationships/notesSlide"/><Relationship Id="rId36" Target="notesSlides/notesSlide12.xml" Type="http://schemas.openxmlformats.org/officeDocument/2006/relationships/notesSlide"/><Relationship Id="rId37" Target="notesSlides/notesSlide13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4.jpeg" Type="http://schemas.openxmlformats.org/officeDocument/2006/relationships/image"/><Relationship Id="rId4" Target="https://noticias.unb.br/pesquisas-estudos-e-projetos/7192-aedes-aegypti-e-o-novo-cavalo-de-troia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https://noticias.unb.br/pesquisas-estudos-e-projetos/7192-aedes-aegypti-e-o-novo-cavalo-de-troia" TargetMode="External" Type="http://schemas.openxmlformats.org/officeDocument/2006/relationships/hyperlink"/><Relationship Id="rId4" Target="https://gamma.app/?utm_source=made-with-gamma" TargetMode="External" Type="http://schemas.openxmlformats.org/officeDocument/2006/relationships/hyperlink"/><Relationship Id="rId5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https://noticias.unb.br/pesquisas-estudos-e-projetos/7777-2024-ano-da-maior-epidemia-de-dengue-do-brasil" TargetMode="External" Type="http://schemas.openxmlformats.org/officeDocument/2006/relationships/hyperlink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1000125"/>
            <a:ext cx="9445526" cy="2624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Causas e Consequências do Aumento das Epidemias no Brasil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114800"/>
            <a:ext cx="9445526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Dengue, Malária, Zika e o Desafio da Saúde Pública Global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692544"/>
            <a:ext cx="944552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Obj</a:t>
            </a: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etivo é alertar sobre o avanço dessas doenças e discutir estratégias intersetoriais que podem ajudar a conter esse problema.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386683"/>
            <a:ext cx="9445526" cy="131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Discentes: Wescley Souza, Roberta André </a:t>
            </a:r>
          </a:p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Docente: Fernando Veloso</a:t>
            </a:r>
          </a:p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Disciplina :Gestão Ambiental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96950" y="449908"/>
            <a:ext cx="7161014" cy="515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1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A Solução: Ação Unida e Integrada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6950" y="1285875"/>
            <a:ext cx="13877474" cy="304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6"/>
              </a:lnSpc>
            </a:pPr>
            <a:r>
              <a:rPr lang="en-US" sz="1646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controle das arboviroses transcende o manejo químico de larvas e mosquitos. Exige uma abordagem estrutural, integrada e de longo prazo.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733623" y="1849543"/>
            <a:ext cx="12820753" cy="7225222"/>
            <a:chOff x="0" y="0"/>
            <a:chExt cx="22792135" cy="12844662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22792182" cy="12844653"/>
            </a:xfrm>
            <a:custGeom>
              <a:avLst/>
              <a:gdLst/>
              <a:ahLst/>
              <a:cxnLst/>
              <a:rect r="r" b="b" t="t" l="l"/>
              <a:pathLst>
                <a:path h="12844653" w="22792182">
                  <a:moveTo>
                    <a:pt x="0" y="0"/>
                  </a:moveTo>
                  <a:lnTo>
                    <a:pt x="22792182" y="0"/>
                  </a:lnTo>
                  <a:lnTo>
                    <a:pt x="22792182" y="12844653"/>
                  </a:lnTo>
                  <a:lnTo>
                    <a:pt x="0" y="128446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8" t="0" r="-28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202002" y="2452933"/>
            <a:ext cx="3166031" cy="473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62"/>
              </a:lnSpc>
            </a:pPr>
            <a:r>
              <a:rPr lang="en-US" sz="1687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Saúde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02002" y="3061299"/>
            <a:ext cx="3166031" cy="378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7"/>
              </a:lnSpc>
            </a:pPr>
            <a:r>
              <a:rPr lang="en-US" sz="131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Vigilância e atendimento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99829" y="2452933"/>
            <a:ext cx="3149190" cy="473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Urbanismo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99829" y="3061299"/>
            <a:ext cx="3149190" cy="378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1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Infraestrutura e lixo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19887" y="8081590"/>
            <a:ext cx="3048146" cy="473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62"/>
              </a:lnSpc>
            </a:pPr>
            <a:r>
              <a:rPr lang="en-US" sz="1687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Educação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19887" y="8689955"/>
            <a:ext cx="3048146" cy="757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7"/>
              </a:lnSpc>
            </a:pPr>
            <a:r>
              <a:rPr lang="en-US" sz="131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Conscientização comunitária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99829" y="8061591"/>
            <a:ext cx="3250234" cy="473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87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Meio Ambiente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99829" y="8669957"/>
            <a:ext cx="3250234" cy="378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1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Mudanças climáticas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6950" y="11585376"/>
            <a:ext cx="17094101" cy="320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É imperativo abordar as raízes socioeconômicas e ambientais do problema para alcançar um controle duradouro e eficaz.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96950" y="12069067"/>
            <a:ext cx="17094101" cy="246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Fontes: Brazilian Journal of Implantology and Health Sciences e UFPR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6254" y="9741693"/>
            <a:ext cx="357188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7217885" cy="10831213"/>
            <a:chOff x="0" y="0"/>
            <a:chExt cx="9144000" cy="1372155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21587"/>
            </a:xfrm>
            <a:custGeom>
              <a:avLst/>
              <a:gdLst/>
              <a:ahLst/>
              <a:cxnLst/>
              <a:rect r="r" b="b" t="t" l="l"/>
              <a:pathLst>
                <a:path h="13721587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1587"/>
                  </a:lnTo>
                  <a:lnTo>
                    <a:pt x="0" y="137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62636" t="0" r="-6263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782817" y="2137522"/>
            <a:ext cx="9542264" cy="7583038"/>
            <a:chOff x="0" y="0"/>
            <a:chExt cx="12723018" cy="101107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00" y="74657"/>
              <a:ext cx="12672187" cy="9961431"/>
            </a:xfrm>
            <a:custGeom>
              <a:avLst/>
              <a:gdLst/>
              <a:ahLst/>
              <a:cxnLst/>
              <a:rect r="r" b="b" t="t" l="l"/>
              <a:pathLst>
                <a:path h="9961431" w="12672187">
                  <a:moveTo>
                    <a:pt x="0" y="716703"/>
                  </a:moveTo>
                  <a:cubicBezTo>
                    <a:pt x="0" y="321023"/>
                    <a:pt x="110363" y="0"/>
                    <a:pt x="246507" y="0"/>
                  </a:cubicBezTo>
                  <a:lnTo>
                    <a:pt x="12425680" y="0"/>
                  </a:lnTo>
                  <a:cubicBezTo>
                    <a:pt x="12561824" y="0"/>
                    <a:pt x="12672187" y="321023"/>
                    <a:pt x="12672187" y="716703"/>
                  </a:cubicBezTo>
                  <a:lnTo>
                    <a:pt x="12672187" y="9244727"/>
                  </a:lnTo>
                  <a:cubicBezTo>
                    <a:pt x="12672187" y="9640407"/>
                    <a:pt x="12561824" y="9961430"/>
                    <a:pt x="12425680" y="9961430"/>
                  </a:cubicBezTo>
                  <a:lnTo>
                    <a:pt x="246507" y="9961430"/>
                  </a:lnTo>
                  <a:cubicBezTo>
                    <a:pt x="110363" y="9961430"/>
                    <a:pt x="0" y="9640407"/>
                    <a:pt x="0" y="9244727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22988" cy="10110727"/>
            </a:xfrm>
            <a:custGeom>
              <a:avLst/>
              <a:gdLst/>
              <a:ahLst/>
              <a:cxnLst/>
              <a:rect r="r" b="b" t="t" l="l"/>
              <a:pathLst>
                <a:path h="10110727" w="12722988">
                  <a:moveTo>
                    <a:pt x="0" y="791360"/>
                  </a:moveTo>
                  <a:cubicBezTo>
                    <a:pt x="0" y="353499"/>
                    <a:pt x="122047" y="0"/>
                    <a:pt x="271907" y="0"/>
                  </a:cubicBezTo>
                  <a:lnTo>
                    <a:pt x="12451080" y="0"/>
                  </a:lnTo>
                  <a:lnTo>
                    <a:pt x="12451080" y="74657"/>
                  </a:lnTo>
                  <a:lnTo>
                    <a:pt x="12451080" y="0"/>
                  </a:lnTo>
                  <a:cubicBezTo>
                    <a:pt x="12600940" y="0"/>
                    <a:pt x="12722988" y="353499"/>
                    <a:pt x="12722988" y="791360"/>
                  </a:cubicBezTo>
                  <a:lnTo>
                    <a:pt x="12697587" y="791360"/>
                  </a:lnTo>
                  <a:lnTo>
                    <a:pt x="12722988" y="791360"/>
                  </a:lnTo>
                  <a:lnTo>
                    <a:pt x="12722988" y="9319384"/>
                  </a:lnTo>
                  <a:lnTo>
                    <a:pt x="12697587" y="9319384"/>
                  </a:lnTo>
                  <a:lnTo>
                    <a:pt x="12722988" y="9319384"/>
                  </a:lnTo>
                  <a:cubicBezTo>
                    <a:pt x="12722988" y="9757245"/>
                    <a:pt x="12600940" y="10110727"/>
                    <a:pt x="12451080" y="10110727"/>
                  </a:cubicBezTo>
                  <a:lnTo>
                    <a:pt x="12451080" y="10036087"/>
                  </a:lnTo>
                  <a:lnTo>
                    <a:pt x="12451080" y="10110727"/>
                  </a:lnTo>
                  <a:lnTo>
                    <a:pt x="271907" y="10110727"/>
                  </a:lnTo>
                  <a:lnTo>
                    <a:pt x="271907" y="10036087"/>
                  </a:lnTo>
                  <a:lnTo>
                    <a:pt x="271907" y="10110727"/>
                  </a:lnTo>
                  <a:cubicBezTo>
                    <a:pt x="122047" y="10110726"/>
                    <a:pt x="0" y="9757245"/>
                    <a:pt x="0" y="9319384"/>
                  </a:cubicBezTo>
                  <a:lnTo>
                    <a:pt x="0" y="791360"/>
                  </a:lnTo>
                  <a:lnTo>
                    <a:pt x="25400" y="791360"/>
                  </a:lnTo>
                  <a:lnTo>
                    <a:pt x="0" y="791360"/>
                  </a:lnTo>
                  <a:moveTo>
                    <a:pt x="50800" y="791360"/>
                  </a:moveTo>
                  <a:lnTo>
                    <a:pt x="50800" y="9319384"/>
                  </a:lnTo>
                  <a:lnTo>
                    <a:pt x="25400" y="9319384"/>
                  </a:lnTo>
                  <a:lnTo>
                    <a:pt x="50800" y="9319384"/>
                  </a:lnTo>
                  <a:cubicBezTo>
                    <a:pt x="50800" y="9673256"/>
                    <a:pt x="149479" y="9961431"/>
                    <a:pt x="271907" y="9961431"/>
                  </a:cubicBezTo>
                  <a:lnTo>
                    <a:pt x="12451080" y="9961431"/>
                  </a:lnTo>
                  <a:cubicBezTo>
                    <a:pt x="12573508" y="9961431"/>
                    <a:pt x="12672187" y="9673256"/>
                    <a:pt x="12672187" y="9319384"/>
                  </a:cubicBezTo>
                  <a:lnTo>
                    <a:pt x="12672187" y="791360"/>
                  </a:lnTo>
                  <a:cubicBezTo>
                    <a:pt x="12672187" y="437488"/>
                    <a:pt x="12573508" y="149313"/>
                    <a:pt x="12451080" y="149313"/>
                  </a:cubicBezTo>
                  <a:lnTo>
                    <a:pt x="271907" y="149313"/>
                  </a:lnTo>
                  <a:lnTo>
                    <a:pt x="271907" y="74657"/>
                  </a:lnTo>
                  <a:lnTo>
                    <a:pt x="271907" y="149313"/>
                  </a:lnTo>
                  <a:cubicBezTo>
                    <a:pt x="149479" y="149313"/>
                    <a:pt x="50800" y="437488"/>
                    <a:pt x="50800" y="79136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820917" y="385652"/>
            <a:ext cx="9504164" cy="1257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3"/>
              </a:lnSpc>
            </a:pPr>
            <a:r>
              <a:rPr lang="en-US" sz="3999">
                <a:solidFill>
                  <a:srgbClr val="124E73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Novas tecnologias para o controle do Aedes aegypti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770451" y="9677400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9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72152" y="2417845"/>
            <a:ext cx="8763595" cy="7269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234"/>
              </a:lnSpc>
              <a:buFont typeface="Arial"/>
              <a:buChar char="•"/>
            </a:pPr>
            <a:r>
              <a:rPr lang="en-US" b="true" sz="2000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 Borrifação residual intradomiciliar</a:t>
            </a:r>
            <a:r>
              <a:rPr lang="en-US" sz="200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– </a:t>
            </a:r>
            <a:r>
              <a:rPr lang="en-US" sz="200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</a:t>
            </a:r>
            <a:r>
              <a:rPr lang="en-US" sz="200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agente de saúde borrifa inseticida nas paredes internas das casas</a:t>
            </a:r>
          </a:p>
          <a:p>
            <a:pPr algn="l">
              <a:lnSpc>
                <a:spcPts val="3072"/>
              </a:lnSpc>
            </a:pPr>
          </a:p>
          <a:p>
            <a:pPr algn="l" marL="410209" indent="-205105" lvl="1">
              <a:lnSpc>
                <a:spcPts val="3072"/>
              </a:lnSpc>
              <a:buFont typeface="Arial"/>
              <a:buChar char="•"/>
            </a:pPr>
            <a:r>
              <a:rPr lang="en-US" b="true" sz="1899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Irradiação de mosquitos machos para que fiquem estéreis e não reproduzam a espécie</a:t>
            </a:r>
          </a:p>
          <a:p>
            <a:pPr algn="l">
              <a:lnSpc>
                <a:spcPts val="3072"/>
              </a:lnSpc>
            </a:pPr>
          </a:p>
          <a:p>
            <a:pPr algn="l" marL="410209" indent="-205105" lvl="1">
              <a:lnSpc>
                <a:spcPts val="3072"/>
              </a:lnSpc>
              <a:buFont typeface="Arial"/>
              <a:buChar char="•"/>
            </a:pPr>
            <a:r>
              <a:rPr lang="en-US" b="true" sz="1899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Estratificação de risco</a:t>
            </a:r>
            <a:r>
              <a:rPr lang="en-US" sz="1899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– mapeamento de municípios para mostrar em que áreas há maior quantidade de casos e onde que há maior frequência de mosquitos, para otimizar a instalação de medidas de controle</a:t>
            </a:r>
          </a:p>
          <a:p>
            <a:pPr algn="l">
              <a:lnSpc>
                <a:spcPts val="3072"/>
              </a:lnSpc>
            </a:pPr>
          </a:p>
          <a:p>
            <a:pPr algn="l" marL="410209" indent="-205105" lvl="1">
              <a:lnSpc>
                <a:spcPts val="3072"/>
              </a:lnSpc>
              <a:buFont typeface="Arial"/>
              <a:buChar char="•"/>
            </a:pPr>
            <a:r>
              <a:rPr lang="en-US" b="true" sz="1899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Soltura de Aedes aegypti infectados com a bactéria Wolbachia</a:t>
            </a:r>
            <a:r>
              <a:rPr lang="en-US" sz="1899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– capaz de reduzir tanto a sobrevivência deles como a chance de os mosquitos se infectarem com o vírus e retransmitirem dengue, zika ou chikungunya</a:t>
            </a:r>
          </a:p>
          <a:p>
            <a:pPr algn="l">
              <a:lnSpc>
                <a:spcPts val="3072"/>
              </a:lnSpc>
            </a:pPr>
          </a:p>
          <a:p>
            <a:pPr algn="l" marL="410209" indent="-205105" lvl="1">
              <a:lnSpc>
                <a:spcPts val="3073"/>
              </a:lnSpc>
              <a:buFont typeface="Arial"/>
              <a:buChar char="•"/>
            </a:pPr>
            <a:r>
              <a:rPr lang="en-US" b="true" sz="1899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Uso das estações disseminadoras de larvicida (EDL)</a:t>
            </a:r>
            <a:r>
              <a:rPr lang="en-US" sz="1899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– método mais barato que consiste em utilizar potes pretos de plástico, com panos pretos impregnados de inseticida que contaminam os mosquitos que pousam ali e depois vão, eles mesmos, contaminar outros criadouros.</a:t>
            </a:r>
          </a:p>
          <a:p>
            <a:pPr algn="l">
              <a:lnSpc>
                <a:spcPts val="3072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191202" y="9793288"/>
            <a:ext cx="8008441" cy="27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</a:t>
            </a:r>
            <a:r>
              <a:rPr lang="en-US" sz="1500" u="sng">
                <a:solidFill>
                  <a:srgbClr val="325F7B"/>
                </a:solidFill>
                <a:latin typeface="Source Han Sans JP"/>
                <a:ea typeface="Source Han Sans JP"/>
                <a:cs typeface="Source Han Sans JP"/>
                <a:sym typeface="Source Han Sans JP"/>
                <a:hlinkClick r:id="rId4" tooltip="https://noticias.unb.br/pesquisas-estudos-e-projetos/7192-aedes-aegypti-e-o-novo-cavalo-de-troia"/>
              </a:rPr>
              <a:t>UnB Notícias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>
              <a:hlinkClick r:id="rId3" tooltip="https://noticias.unb.br/pesquisas-estudos-e-projetos/7192-aedes-aegypti-e-o-novo-cavalo-de-troia"/>
            </p:cNvPr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7" y="2669827"/>
            <a:ext cx="7088237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Referências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4056161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Brazilian Journal of Implantology and Health Sciences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460891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Organização Pan-Americana da Saúde (OPAS)/Organização Mundial da Saúde (OMS)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161658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Gov.br/Saúde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7" y="5714405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Universidade Federal do Paraná (UFPR)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7" y="6267152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https://noticias.unb.br/pesquisas-estudos-e-projetos/7777-2024-ano-da-maior-epidemia-de-dengue-do-brasil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5716250" y="9258300"/>
            <a:ext cx="3086100" cy="30861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7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8700" y="6824365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https://noticias.unb.br/pesquisas-estudos-e-projetos/7192-aedes-aegypti-e-o-novo-cavalo-de-troia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594411" y="4300916"/>
            <a:ext cx="7099179" cy="163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84"/>
              </a:lnSpc>
            </a:pPr>
            <a:r>
              <a:rPr lang="en-US" sz="10491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Obrigado!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716250" y="9258300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87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905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62570" t="0" r="-6257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92238" y="3360241"/>
            <a:ext cx="9445526" cy="5081885"/>
            <a:chOff x="0" y="0"/>
            <a:chExt cx="12594035" cy="67758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82" cy="6775958"/>
            </a:xfrm>
            <a:custGeom>
              <a:avLst/>
              <a:gdLst/>
              <a:ahLst/>
              <a:cxnLst/>
              <a:rect r="r" b="b" t="t" l="l"/>
              <a:pathLst>
                <a:path h="6775958" w="1259408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6719188"/>
                  </a:lnTo>
                  <a:cubicBezTo>
                    <a:pt x="12594082" y="6750558"/>
                    <a:pt x="12568682" y="6775958"/>
                    <a:pt x="12537313" y="6775958"/>
                  </a:cubicBezTo>
                  <a:lnTo>
                    <a:pt x="56769" y="6775958"/>
                  </a:lnTo>
                  <a:cubicBezTo>
                    <a:pt x="25400" y="6775958"/>
                    <a:pt x="0" y="6750558"/>
                    <a:pt x="0" y="6719188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92238" y="3360241"/>
            <a:ext cx="9445526" cy="2540942"/>
            <a:chOff x="0" y="0"/>
            <a:chExt cx="12594035" cy="33879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594082" cy="3387979"/>
            </a:xfrm>
            <a:custGeom>
              <a:avLst/>
              <a:gdLst/>
              <a:ahLst/>
              <a:cxnLst/>
              <a:rect r="r" b="b" t="t" l="l"/>
              <a:pathLst>
                <a:path h="3387979" w="1259408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3331210"/>
                  </a:lnTo>
                  <a:cubicBezTo>
                    <a:pt x="12594082" y="3362579"/>
                    <a:pt x="12568682" y="3387979"/>
                    <a:pt x="1253731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92238" y="5901184"/>
            <a:ext cx="9445526" cy="2540942"/>
            <a:chOff x="0" y="0"/>
            <a:chExt cx="12594035" cy="338792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594082" cy="3387979"/>
            </a:xfrm>
            <a:custGeom>
              <a:avLst/>
              <a:gdLst/>
              <a:ahLst/>
              <a:cxnLst/>
              <a:rect r="r" b="b" t="t" l="l"/>
              <a:pathLst>
                <a:path h="3387979" w="12594082">
                  <a:moveTo>
                    <a:pt x="0" y="0"/>
                  </a:moveTo>
                  <a:lnTo>
                    <a:pt x="12594082" y="0"/>
                  </a:lnTo>
                  <a:lnTo>
                    <a:pt x="12594082" y="3387979"/>
                  </a:lnTo>
                  <a:lnTo>
                    <a:pt x="0" y="3387979"/>
                  </a:lnTo>
                  <a:close/>
                </a:path>
              </a:pathLst>
            </a:custGeom>
            <a:solidFill>
              <a:srgbClr val="F3EEE3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92238" y="5901184"/>
            <a:ext cx="9445526" cy="38100"/>
            <a:chOff x="0" y="0"/>
            <a:chExt cx="12594035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94082" cy="50800"/>
            </a:xfrm>
            <a:custGeom>
              <a:avLst/>
              <a:gdLst/>
              <a:ahLst/>
              <a:cxnLst/>
              <a:rect r="r" b="b" t="t" l="l"/>
              <a:pathLst>
                <a:path h="50800" w="12594082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568682" y="0"/>
                  </a:lnTo>
                  <a:cubicBezTo>
                    <a:pt x="12582651" y="0"/>
                    <a:pt x="12594082" y="11430"/>
                    <a:pt x="12594082" y="25400"/>
                  </a:cubicBezTo>
                  <a:cubicBezTo>
                    <a:pt x="12594082" y="39370"/>
                    <a:pt x="12582651" y="50800"/>
                    <a:pt x="12568682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92238" y="1134516"/>
            <a:ext cx="9445526" cy="1747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O Alerta Vermelho: Casos em Aceleração Histórica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5755" y="3624709"/>
            <a:ext cx="4444305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Aumento das Arboviroses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5755" y="4161532"/>
            <a:ext cx="8878491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Brasil registra aumentos históricos e alarmantes de casos e óbitos por doenças como Dengue, Zika e Chikungunya nos últimos anos, exigindo uma resposta imediata e coordenada.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5755" y="6165651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Impacto Sistêmico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75755" y="6702475"/>
            <a:ext cx="8878491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gravidade da situação afeta diretamente a </a:t>
            </a:r>
            <a:r>
              <a:rPr lang="en-US" sz="2187">
                <a:solidFill>
                  <a:srgbClr val="325F7B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economia nacional</a:t>
            </a: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compromete o bem-estar social e sobrecarrega perigosamente os sistemas de saúde pública e privada.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92238" y="8694390"/>
            <a:ext cx="9445526" cy="429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Brazilian Journal of Implantology and Health Sciences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42070" y="643384"/>
            <a:ext cx="15280779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2024: O Ano da Maior Epidemia de Dengue no Brasil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2070" y="2681883"/>
            <a:ext cx="8008441" cy="151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Brasil viveu em 2024 a maior epidemia de dengue da sua história. Com um aumento alarmante de casos e óbitos em todo o país, a doença transmitida pelo mosquito </a:t>
            </a:r>
            <a:r>
              <a:rPr lang="en-US" sz="1874" i="true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Aedes aegypti</a:t>
            </a:r>
            <a:r>
              <a:rPr lang="en-US" sz="187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impõe um desafio sem precedentes ao sistema de saúde e à sociedade.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2070" y="4438501"/>
            <a:ext cx="8008441" cy="124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Este cenário crítico exige uma mobilização nacional e estratégias inovadoras para conter o avanço da doença e proteger a população, afetando milhões de brasileiros.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2070" y="5838676"/>
            <a:ext cx="8008441" cy="36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</a:t>
            </a:r>
            <a:r>
              <a:rPr lang="en-US" sz="1500" u="sng">
                <a:solidFill>
                  <a:srgbClr val="325F7B"/>
                </a:solidFill>
                <a:latin typeface="Source Han Sans JP"/>
                <a:ea typeface="Source Han Sans JP"/>
                <a:cs typeface="Source Han Sans JP"/>
                <a:sym typeface="Source Han Sans JP"/>
                <a:hlinkClick r:id="rId3" tooltip="https://noticias.unb.br/pesquisas-estudos-e-projetos/7777-2024-ano-da-maior-epidemia-de-dengue-do-brasil"/>
              </a:rPr>
              <a:t>UnB Notícias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9144000" y="1642690"/>
            <a:ext cx="5469906" cy="8301410"/>
            <a:chOff x="0" y="0"/>
            <a:chExt cx="5739012" cy="8709818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5739003" cy="8709787"/>
            </a:xfrm>
            <a:custGeom>
              <a:avLst/>
              <a:gdLst/>
              <a:ahLst/>
              <a:cxnLst/>
              <a:rect r="r" b="b" t="t" l="l"/>
              <a:pathLst>
                <a:path h="8709787" w="5739003">
                  <a:moveTo>
                    <a:pt x="0" y="0"/>
                  </a:moveTo>
                  <a:lnTo>
                    <a:pt x="5739003" y="0"/>
                  </a:lnTo>
                  <a:lnTo>
                    <a:pt x="5739003" y="8709787"/>
                  </a:lnTo>
                  <a:lnTo>
                    <a:pt x="0" y="87097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" r="0" b="-1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82266" y="2385417"/>
            <a:ext cx="7819430" cy="5211515"/>
            <a:chOff x="0" y="0"/>
            <a:chExt cx="10425907" cy="69486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425938" cy="6948678"/>
            </a:xfrm>
            <a:custGeom>
              <a:avLst/>
              <a:gdLst/>
              <a:ahLst/>
              <a:cxnLst/>
              <a:rect r="r" b="b" t="t" l="l"/>
              <a:pathLst>
                <a:path h="6948678" w="10425938">
                  <a:moveTo>
                    <a:pt x="0" y="0"/>
                  </a:moveTo>
                  <a:lnTo>
                    <a:pt x="10425938" y="0"/>
                  </a:lnTo>
                  <a:lnTo>
                    <a:pt x="10425938" y="6948678"/>
                  </a:lnTo>
                  <a:lnTo>
                    <a:pt x="0" y="69486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7" t="0" r="-17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82266" y="7912596"/>
            <a:ext cx="38100" cy="1347044"/>
            <a:chOff x="0" y="0"/>
            <a:chExt cx="50800" cy="179605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1796034"/>
            </a:xfrm>
            <a:custGeom>
              <a:avLst/>
              <a:gdLst/>
              <a:ahLst/>
              <a:cxnLst/>
              <a:rect r="r" b="b" t="t" l="l"/>
              <a:pathLst>
                <a:path h="1796034" w="50800">
                  <a:moveTo>
                    <a:pt x="0" y="0"/>
                  </a:moveTo>
                  <a:lnTo>
                    <a:pt x="50800" y="0"/>
                  </a:lnTo>
                  <a:lnTo>
                    <a:pt x="50800" y="1796034"/>
                  </a:lnTo>
                  <a:lnTo>
                    <a:pt x="0" y="1796034"/>
                  </a:lnTo>
                  <a:close/>
                </a:path>
              </a:pathLst>
            </a:custGeom>
            <a:solidFill>
              <a:srgbClr val="325F7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82266" y="743247"/>
            <a:ext cx="1088231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O Vetor Principal: Aedes aegypti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3151" y="7817346"/>
            <a:ext cx="7398544" cy="1442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Doenças transmitidas por vetores respondem por cerca de </a:t>
            </a:r>
            <a:r>
              <a:rPr lang="en-US" sz="2187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17% da carga global de doenças</a:t>
            </a: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impondo um alto ônus social e econômico.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5830" y="2331244"/>
            <a:ext cx="6574780" cy="545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Foco no Inimigo Comum Urbano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5830" y="3404233"/>
            <a:ext cx="7819430" cy="1891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mosquito </a:t>
            </a:r>
            <a:r>
              <a:rPr lang="en-US" sz="2187" i="true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Aedes aegypti</a:t>
            </a: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é o principal transmissor da maioria das arboviroses urbanas. Seu ciclo de vida é altamente adaptável a ambientes humanos, especialmente em áreas com infraestrutura deficiente.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5830" y="5286015"/>
            <a:ext cx="4419600" cy="849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124E73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Características do Desafio: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39870" y="6197178"/>
            <a:ext cx="781943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Alto potencial reprodutivo em pequenos reservatórios de água.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39870" y="7114753"/>
            <a:ext cx="781943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Resistência a alguns métodos de controle químico tradicionais.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39870" y="8041853"/>
            <a:ext cx="7819430" cy="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Ciclo de vida acelerado sob temperaturas elevadas.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39870" y="8519443"/>
            <a:ext cx="7819430" cy="42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OPAS/OMS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905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60494" y="387648"/>
            <a:ext cx="9596437" cy="1611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Bloco 2: Os 3 Gatilhos da Aceleração da Epidemia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74781" y="2237085"/>
            <a:ext cx="9596437" cy="161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8"/>
              </a:lnSpc>
            </a:pPr>
            <a:r>
              <a:rPr lang="en-US" sz="2062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A crise de arboviroses</a:t>
            </a: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 são doenças causadas por vírus transmitidos, principalmente, por mosquitos. Em ambientes urbanos são: Dengue, Zika, Chikungunya.Já a febre amarela ocorre em áreas de matas .</a:t>
            </a:r>
          </a:p>
          <a:p>
            <a:pPr algn="l">
              <a:lnSpc>
                <a:spcPts val="3250"/>
              </a:lnSpc>
            </a:pPr>
            <a:r>
              <a:rPr lang="en-US" sz="2062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Vamos analisar os três principais gatilhos: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803356" y="4091285"/>
            <a:ext cx="9625012" cy="1600200"/>
            <a:chOff x="0" y="0"/>
            <a:chExt cx="12833350" cy="2133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12795250" cy="2095500"/>
            </a:xfrm>
            <a:custGeom>
              <a:avLst/>
              <a:gdLst/>
              <a:ahLst/>
              <a:cxnLst/>
              <a:rect r="r" b="b" t="t" l="l"/>
              <a:pathLst>
                <a:path h="2095500" w="12795250">
                  <a:moveTo>
                    <a:pt x="0" y="52324"/>
                  </a:moveTo>
                  <a:cubicBezTo>
                    <a:pt x="0" y="23495"/>
                    <a:pt x="23749" y="0"/>
                    <a:pt x="53213" y="0"/>
                  </a:cubicBezTo>
                  <a:lnTo>
                    <a:pt x="12742037" y="0"/>
                  </a:lnTo>
                  <a:cubicBezTo>
                    <a:pt x="12771374" y="0"/>
                    <a:pt x="12795250" y="23495"/>
                    <a:pt x="12795250" y="52324"/>
                  </a:cubicBezTo>
                  <a:lnTo>
                    <a:pt x="12795250" y="2043176"/>
                  </a:lnTo>
                  <a:cubicBezTo>
                    <a:pt x="12795250" y="2072132"/>
                    <a:pt x="12771501" y="2095500"/>
                    <a:pt x="12742037" y="2095500"/>
                  </a:cubicBezTo>
                  <a:lnTo>
                    <a:pt x="53213" y="2095500"/>
                  </a:lnTo>
                  <a:cubicBezTo>
                    <a:pt x="23876" y="2095500"/>
                    <a:pt x="0" y="2072005"/>
                    <a:pt x="0" y="2043176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833350" cy="2133600"/>
            </a:xfrm>
            <a:custGeom>
              <a:avLst/>
              <a:gdLst/>
              <a:ahLst/>
              <a:cxnLst/>
              <a:rect r="r" b="b" t="t" l="l"/>
              <a:pathLst>
                <a:path h="2133600" w="12833350">
                  <a:moveTo>
                    <a:pt x="0" y="71374"/>
                  </a:moveTo>
                  <a:cubicBezTo>
                    <a:pt x="0" y="31750"/>
                    <a:pt x="32639" y="0"/>
                    <a:pt x="72263" y="0"/>
                  </a:cubicBezTo>
                  <a:lnTo>
                    <a:pt x="12761087" y="0"/>
                  </a:lnTo>
                  <a:lnTo>
                    <a:pt x="12761087" y="19050"/>
                  </a:lnTo>
                  <a:lnTo>
                    <a:pt x="12761087" y="0"/>
                  </a:lnTo>
                  <a:cubicBezTo>
                    <a:pt x="12800711" y="0"/>
                    <a:pt x="12833350" y="31750"/>
                    <a:pt x="12833350" y="71374"/>
                  </a:cubicBezTo>
                  <a:lnTo>
                    <a:pt x="12814300" y="71374"/>
                  </a:lnTo>
                  <a:lnTo>
                    <a:pt x="12833350" y="71374"/>
                  </a:lnTo>
                  <a:lnTo>
                    <a:pt x="12833350" y="2062226"/>
                  </a:lnTo>
                  <a:lnTo>
                    <a:pt x="12814300" y="2062226"/>
                  </a:lnTo>
                  <a:lnTo>
                    <a:pt x="12833350" y="2062226"/>
                  </a:lnTo>
                  <a:cubicBezTo>
                    <a:pt x="12833350" y="2101977"/>
                    <a:pt x="12800711" y="2133600"/>
                    <a:pt x="12761087" y="2133600"/>
                  </a:cubicBezTo>
                  <a:lnTo>
                    <a:pt x="12761087" y="2114550"/>
                  </a:lnTo>
                  <a:lnTo>
                    <a:pt x="12761087" y="2133600"/>
                  </a:lnTo>
                  <a:lnTo>
                    <a:pt x="72263" y="2133600"/>
                  </a:lnTo>
                  <a:lnTo>
                    <a:pt x="72263" y="2114550"/>
                  </a:lnTo>
                  <a:lnTo>
                    <a:pt x="72263" y="2133600"/>
                  </a:lnTo>
                  <a:cubicBezTo>
                    <a:pt x="32639" y="2133600"/>
                    <a:pt x="0" y="2101850"/>
                    <a:pt x="0" y="2062226"/>
                  </a:cubicBezTo>
                  <a:lnTo>
                    <a:pt x="0" y="71374"/>
                  </a:lnTo>
                  <a:lnTo>
                    <a:pt x="19050" y="71374"/>
                  </a:lnTo>
                  <a:lnTo>
                    <a:pt x="0" y="71374"/>
                  </a:lnTo>
                  <a:moveTo>
                    <a:pt x="38100" y="71374"/>
                  </a:moveTo>
                  <a:lnTo>
                    <a:pt x="38100" y="2062226"/>
                  </a:lnTo>
                  <a:lnTo>
                    <a:pt x="19050" y="2062226"/>
                  </a:lnTo>
                  <a:lnTo>
                    <a:pt x="38100" y="2062226"/>
                  </a:lnTo>
                  <a:cubicBezTo>
                    <a:pt x="38100" y="2080260"/>
                    <a:pt x="53086" y="2095500"/>
                    <a:pt x="72263" y="2095500"/>
                  </a:cubicBezTo>
                  <a:lnTo>
                    <a:pt x="12761087" y="2095500"/>
                  </a:lnTo>
                  <a:cubicBezTo>
                    <a:pt x="12780264" y="2095500"/>
                    <a:pt x="12795250" y="2080260"/>
                    <a:pt x="12795250" y="2062226"/>
                  </a:cubicBezTo>
                  <a:lnTo>
                    <a:pt x="12795250" y="71374"/>
                  </a:lnTo>
                  <a:cubicBezTo>
                    <a:pt x="12795250" y="53213"/>
                    <a:pt x="12780264" y="38100"/>
                    <a:pt x="12761087" y="38100"/>
                  </a:cubicBezTo>
                  <a:lnTo>
                    <a:pt x="72263" y="38100"/>
                  </a:lnTo>
                  <a:lnTo>
                    <a:pt x="72263" y="19050"/>
                  </a:lnTo>
                  <a:lnTo>
                    <a:pt x="72263" y="38100"/>
                  </a:lnTo>
                  <a:cubicBezTo>
                    <a:pt x="53086" y="38100"/>
                    <a:pt x="38100" y="53340"/>
                    <a:pt x="38100" y="71374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7803356" y="4134148"/>
            <a:ext cx="1047750" cy="1514475"/>
            <a:chOff x="0" y="0"/>
            <a:chExt cx="1397000" cy="20193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97000" cy="2019300"/>
            </a:xfrm>
            <a:custGeom>
              <a:avLst/>
              <a:gdLst/>
              <a:ahLst/>
              <a:cxnLst/>
              <a:rect r="r" b="b" t="t" l="l"/>
              <a:pathLst>
                <a:path h="2019300" w="1397000">
                  <a:moveTo>
                    <a:pt x="0" y="6604"/>
                  </a:moveTo>
                  <a:cubicBezTo>
                    <a:pt x="0" y="2921"/>
                    <a:pt x="2921" y="0"/>
                    <a:pt x="6604" y="0"/>
                  </a:cubicBezTo>
                  <a:lnTo>
                    <a:pt x="1390396" y="0"/>
                  </a:lnTo>
                  <a:cubicBezTo>
                    <a:pt x="1394079" y="0"/>
                    <a:pt x="1397000" y="2921"/>
                    <a:pt x="1397000" y="6604"/>
                  </a:cubicBezTo>
                  <a:lnTo>
                    <a:pt x="1397000" y="2012696"/>
                  </a:lnTo>
                  <a:cubicBezTo>
                    <a:pt x="1397000" y="2016379"/>
                    <a:pt x="1394079" y="2019300"/>
                    <a:pt x="1390396" y="2019300"/>
                  </a:cubicBezTo>
                  <a:lnTo>
                    <a:pt x="6604" y="2019300"/>
                  </a:lnTo>
                  <a:cubicBezTo>
                    <a:pt x="2921" y="2019300"/>
                    <a:pt x="0" y="2016379"/>
                    <a:pt x="0" y="2012696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130779" y="4712494"/>
            <a:ext cx="392906" cy="424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13044" y="4386560"/>
            <a:ext cx="3274219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13044" y="4886325"/>
            <a:ext cx="79676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Crise Climática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760494" y="5924847"/>
            <a:ext cx="9625012" cy="1600200"/>
            <a:chOff x="0" y="0"/>
            <a:chExt cx="12833350" cy="21336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9050" y="19050"/>
              <a:ext cx="12795250" cy="2095500"/>
            </a:xfrm>
            <a:custGeom>
              <a:avLst/>
              <a:gdLst/>
              <a:ahLst/>
              <a:cxnLst/>
              <a:rect r="r" b="b" t="t" l="l"/>
              <a:pathLst>
                <a:path h="2095500" w="12795250">
                  <a:moveTo>
                    <a:pt x="0" y="52324"/>
                  </a:moveTo>
                  <a:cubicBezTo>
                    <a:pt x="0" y="23495"/>
                    <a:pt x="23749" y="0"/>
                    <a:pt x="53213" y="0"/>
                  </a:cubicBezTo>
                  <a:lnTo>
                    <a:pt x="12742037" y="0"/>
                  </a:lnTo>
                  <a:cubicBezTo>
                    <a:pt x="12771374" y="0"/>
                    <a:pt x="12795250" y="23495"/>
                    <a:pt x="12795250" y="52324"/>
                  </a:cubicBezTo>
                  <a:lnTo>
                    <a:pt x="12795250" y="2043176"/>
                  </a:lnTo>
                  <a:cubicBezTo>
                    <a:pt x="12795250" y="2072132"/>
                    <a:pt x="12771501" y="2095500"/>
                    <a:pt x="12742037" y="2095500"/>
                  </a:cubicBezTo>
                  <a:lnTo>
                    <a:pt x="53213" y="2095500"/>
                  </a:lnTo>
                  <a:cubicBezTo>
                    <a:pt x="23876" y="2095500"/>
                    <a:pt x="0" y="2072005"/>
                    <a:pt x="0" y="2043176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833350" cy="2133600"/>
            </a:xfrm>
            <a:custGeom>
              <a:avLst/>
              <a:gdLst/>
              <a:ahLst/>
              <a:cxnLst/>
              <a:rect r="r" b="b" t="t" l="l"/>
              <a:pathLst>
                <a:path h="2133600" w="12833350">
                  <a:moveTo>
                    <a:pt x="0" y="71374"/>
                  </a:moveTo>
                  <a:cubicBezTo>
                    <a:pt x="0" y="31750"/>
                    <a:pt x="32639" y="0"/>
                    <a:pt x="72263" y="0"/>
                  </a:cubicBezTo>
                  <a:lnTo>
                    <a:pt x="12761087" y="0"/>
                  </a:lnTo>
                  <a:lnTo>
                    <a:pt x="12761087" y="19050"/>
                  </a:lnTo>
                  <a:lnTo>
                    <a:pt x="12761087" y="0"/>
                  </a:lnTo>
                  <a:cubicBezTo>
                    <a:pt x="12800711" y="0"/>
                    <a:pt x="12833350" y="31750"/>
                    <a:pt x="12833350" y="71374"/>
                  </a:cubicBezTo>
                  <a:lnTo>
                    <a:pt x="12814300" y="71374"/>
                  </a:lnTo>
                  <a:lnTo>
                    <a:pt x="12833350" y="71374"/>
                  </a:lnTo>
                  <a:lnTo>
                    <a:pt x="12833350" y="2062226"/>
                  </a:lnTo>
                  <a:lnTo>
                    <a:pt x="12814300" y="2062226"/>
                  </a:lnTo>
                  <a:lnTo>
                    <a:pt x="12833350" y="2062226"/>
                  </a:lnTo>
                  <a:cubicBezTo>
                    <a:pt x="12833350" y="2101977"/>
                    <a:pt x="12800711" y="2133600"/>
                    <a:pt x="12761087" y="2133600"/>
                  </a:cubicBezTo>
                  <a:lnTo>
                    <a:pt x="12761087" y="2114550"/>
                  </a:lnTo>
                  <a:lnTo>
                    <a:pt x="12761087" y="2133600"/>
                  </a:lnTo>
                  <a:lnTo>
                    <a:pt x="72263" y="2133600"/>
                  </a:lnTo>
                  <a:lnTo>
                    <a:pt x="72263" y="2114550"/>
                  </a:lnTo>
                  <a:lnTo>
                    <a:pt x="72263" y="2133600"/>
                  </a:lnTo>
                  <a:cubicBezTo>
                    <a:pt x="32639" y="2133600"/>
                    <a:pt x="0" y="2101850"/>
                    <a:pt x="0" y="2062226"/>
                  </a:cubicBezTo>
                  <a:lnTo>
                    <a:pt x="0" y="71374"/>
                  </a:lnTo>
                  <a:lnTo>
                    <a:pt x="19050" y="71374"/>
                  </a:lnTo>
                  <a:lnTo>
                    <a:pt x="0" y="71374"/>
                  </a:lnTo>
                  <a:moveTo>
                    <a:pt x="38100" y="71374"/>
                  </a:moveTo>
                  <a:lnTo>
                    <a:pt x="38100" y="2062226"/>
                  </a:lnTo>
                  <a:lnTo>
                    <a:pt x="19050" y="2062226"/>
                  </a:lnTo>
                  <a:lnTo>
                    <a:pt x="38100" y="2062226"/>
                  </a:lnTo>
                  <a:cubicBezTo>
                    <a:pt x="38100" y="2080260"/>
                    <a:pt x="53086" y="2095500"/>
                    <a:pt x="72263" y="2095500"/>
                  </a:cubicBezTo>
                  <a:lnTo>
                    <a:pt x="12761087" y="2095500"/>
                  </a:lnTo>
                  <a:cubicBezTo>
                    <a:pt x="12780264" y="2095500"/>
                    <a:pt x="12795250" y="2080260"/>
                    <a:pt x="12795250" y="2062226"/>
                  </a:cubicBezTo>
                  <a:lnTo>
                    <a:pt x="12795250" y="71374"/>
                  </a:lnTo>
                  <a:cubicBezTo>
                    <a:pt x="12795250" y="53213"/>
                    <a:pt x="12780264" y="38100"/>
                    <a:pt x="12761087" y="38100"/>
                  </a:cubicBezTo>
                  <a:lnTo>
                    <a:pt x="72263" y="38100"/>
                  </a:lnTo>
                  <a:lnTo>
                    <a:pt x="72263" y="19050"/>
                  </a:lnTo>
                  <a:lnTo>
                    <a:pt x="72263" y="38100"/>
                  </a:lnTo>
                  <a:cubicBezTo>
                    <a:pt x="53086" y="38100"/>
                    <a:pt x="38100" y="53340"/>
                    <a:pt x="38100" y="71374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803356" y="5967710"/>
            <a:ext cx="1047750" cy="1514475"/>
            <a:chOff x="0" y="0"/>
            <a:chExt cx="1397000" cy="20193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97000" cy="2019300"/>
            </a:xfrm>
            <a:custGeom>
              <a:avLst/>
              <a:gdLst/>
              <a:ahLst/>
              <a:cxnLst/>
              <a:rect r="r" b="b" t="t" l="l"/>
              <a:pathLst>
                <a:path h="2019300" w="1397000">
                  <a:moveTo>
                    <a:pt x="0" y="6604"/>
                  </a:moveTo>
                  <a:cubicBezTo>
                    <a:pt x="0" y="2921"/>
                    <a:pt x="2921" y="0"/>
                    <a:pt x="6604" y="0"/>
                  </a:cubicBezTo>
                  <a:lnTo>
                    <a:pt x="1390396" y="0"/>
                  </a:lnTo>
                  <a:cubicBezTo>
                    <a:pt x="1394079" y="0"/>
                    <a:pt x="1397000" y="2921"/>
                    <a:pt x="1397000" y="6604"/>
                  </a:cubicBezTo>
                  <a:lnTo>
                    <a:pt x="1397000" y="2012696"/>
                  </a:lnTo>
                  <a:cubicBezTo>
                    <a:pt x="1397000" y="2016379"/>
                    <a:pt x="1394079" y="2019300"/>
                    <a:pt x="1390396" y="2019300"/>
                  </a:cubicBezTo>
                  <a:lnTo>
                    <a:pt x="6604" y="2019300"/>
                  </a:lnTo>
                  <a:cubicBezTo>
                    <a:pt x="2921" y="2019300"/>
                    <a:pt x="0" y="2016379"/>
                    <a:pt x="0" y="2012696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8130779" y="6546056"/>
            <a:ext cx="392906" cy="424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13044" y="6220122"/>
            <a:ext cx="3274219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13044" y="6719888"/>
            <a:ext cx="79676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Cidades Desorganizadas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760494" y="7758410"/>
            <a:ext cx="9625012" cy="1600200"/>
            <a:chOff x="0" y="0"/>
            <a:chExt cx="12833350" cy="21336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19050" y="19050"/>
              <a:ext cx="12795250" cy="2095500"/>
            </a:xfrm>
            <a:custGeom>
              <a:avLst/>
              <a:gdLst/>
              <a:ahLst/>
              <a:cxnLst/>
              <a:rect r="r" b="b" t="t" l="l"/>
              <a:pathLst>
                <a:path h="2095500" w="12795250">
                  <a:moveTo>
                    <a:pt x="0" y="52324"/>
                  </a:moveTo>
                  <a:cubicBezTo>
                    <a:pt x="0" y="23495"/>
                    <a:pt x="23749" y="0"/>
                    <a:pt x="53213" y="0"/>
                  </a:cubicBezTo>
                  <a:lnTo>
                    <a:pt x="12742037" y="0"/>
                  </a:lnTo>
                  <a:cubicBezTo>
                    <a:pt x="12771374" y="0"/>
                    <a:pt x="12795250" y="23495"/>
                    <a:pt x="12795250" y="52324"/>
                  </a:cubicBezTo>
                  <a:lnTo>
                    <a:pt x="12795250" y="2043176"/>
                  </a:lnTo>
                  <a:cubicBezTo>
                    <a:pt x="12795250" y="2072132"/>
                    <a:pt x="12771501" y="2095500"/>
                    <a:pt x="12742037" y="2095500"/>
                  </a:cubicBezTo>
                  <a:lnTo>
                    <a:pt x="53213" y="2095500"/>
                  </a:lnTo>
                  <a:cubicBezTo>
                    <a:pt x="23876" y="2095500"/>
                    <a:pt x="0" y="2072005"/>
                    <a:pt x="0" y="2043176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833350" cy="2133600"/>
            </a:xfrm>
            <a:custGeom>
              <a:avLst/>
              <a:gdLst/>
              <a:ahLst/>
              <a:cxnLst/>
              <a:rect r="r" b="b" t="t" l="l"/>
              <a:pathLst>
                <a:path h="2133600" w="12833350">
                  <a:moveTo>
                    <a:pt x="0" y="71374"/>
                  </a:moveTo>
                  <a:cubicBezTo>
                    <a:pt x="0" y="31750"/>
                    <a:pt x="32639" y="0"/>
                    <a:pt x="72263" y="0"/>
                  </a:cubicBezTo>
                  <a:lnTo>
                    <a:pt x="12761087" y="0"/>
                  </a:lnTo>
                  <a:lnTo>
                    <a:pt x="12761087" y="19050"/>
                  </a:lnTo>
                  <a:lnTo>
                    <a:pt x="12761087" y="0"/>
                  </a:lnTo>
                  <a:cubicBezTo>
                    <a:pt x="12800711" y="0"/>
                    <a:pt x="12833350" y="31750"/>
                    <a:pt x="12833350" y="71374"/>
                  </a:cubicBezTo>
                  <a:lnTo>
                    <a:pt x="12814300" y="71374"/>
                  </a:lnTo>
                  <a:lnTo>
                    <a:pt x="12833350" y="71374"/>
                  </a:lnTo>
                  <a:lnTo>
                    <a:pt x="12833350" y="2062226"/>
                  </a:lnTo>
                  <a:lnTo>
                    <a:pt x="12814300" y="2062226"/>
                  </a:lnTo>
                  <a:lnTo>
                    <a:pt x="12833350" y="2062226"/>
                  </a:lnTo>
                  <a:cubicBezTo>
                    <a:pt x="12833350" y="2101977"/>
                    <a:pt x="12800711" y="2133600"/>
                    <a:pt x="12761087" y="2133600"/>
                  </a:cubicBezTo>
                  <a:lnTo>
                    <a:pt x="12761087" y="2114550"/>
                  </a:lnTo>
                  <a:lnTo>
                    <a:pt x="12761087" y="2133600"/>
                  </a:lnTo>
                  <a:lnTo>
                    <a:pt x="72263" y="2133600"/>
                  </a:lnTo>
                  <a:lnTo>
                    <a:pt x="72263" y="2114550"/>
                  </a:lnTo>
                  <a:lnTo>
                    <a:pt x="72263" y="2133600"/>
                  </a:lnTo>
                  <a:cubicBezTo>
                    <a:pt x="32639" y="2133600"/>
                    <a:pt x="0" y="2101850"/>
                    <a:pt x="0" y="2062226"/>
                  </a:cubicBezTo>
                  <a:lnTo>
                    <a:pt x="0" y="71374"/>
                  </a:lnTo>
                  <a:lnTo>
                    <a:pt x="19050" y="71374"/>
                  </a:lnTo>
                  <a:lnTo>
                    <a:pt x="0" y="71374"/>
                  </a:lnTo>
                  <a:moveTo>
                    <a:pt x="38100" y="71374"/>
                  </a:moveTo>
                  <a:lnTo>
                    <a:pt x="38100" y="2062226"/>
                  </a:lnTo>
                  <a:lnTo>
                    <a:pt x="19050" y="2062226"/>
                  </a:lnTo>
                  <a:lnTo>
                    <a:pt x="38100" y="2062226"/>
                  </a:lnTo>
                  <a:cubicBezTo>
                    <a:pt x="38100" y="2080260"/>
                    <a:pt x="53086" y="2095500"/>
                    <a:pt x="72263" y="2095500"/>
                  </a:cubicBezTo>
                  <a:lnTo>
                    <a:pt x="12761087" y="2095500"/>
                  </a:lnTo>
                  <a:cubicBezTo>
                    <a:pt x="12780264" y="2095500"/>
                    <a:pt x="12795250" y="2080260"/>
                    <a:pt x="12795250" y="2062226"/>
                  </a:cubicBezTo>
                  <a:lnTo>
                    <a:pt x="12795250" y="71374"/>
                  </a:lnTo>
                  <a:cubicBezTo>
                    <a:pt x="12795250" y="53213"/>
                    <a:pt x="12780264" y="38100"/>
                    <a:pt x="12761087" y="38100"/>
                  </a:cubicBezTo>
                  <a:lnTo>
                    <a:pt x="72263" y="38100"/>
                  </a:lnTo>
                  <a:lnTo>
                    <a:pt x="72263" y="19050"/>
                  </a:lnTo>
                  <a:lnTo>
                    <a:pt x="72263" y="38100"/>
                  </a:lnTo>
                  <a:cubicBezTo>
                    <a:pt x="53086" y="38100"/>
                    <a:pt x="38100" y="53340"/>
                    <a:pt x="38100" y="71374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7803356" y="7801272"/>
            <a:ext cx="1047750" cy="1514475"/>
            <a:chOff x="0" y="0"/>
            <a:chExt cx="1397000" cy="20193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397000" cy="2019300"/>
            </a:xfrm>
            <a:custGeom>
              <a:avLst/>
              <a:gdLst/>
              <a:ahLst/>
              <a:cxnLst/>
              <a:rect r="r" b="b" t="t" l="l"/>
              <a:pathLst>
                <a:path h="2019300" w="1397000">
                  <a:moveTo>
                    <a:pt x="0" y="6604"/>
                  </a:moveTo>
                  <a:cubicBezTo>
                    <a:pt x="0" y="2921"/>
                    <a:pt x="2921" y="0"/>
                    <a:pt x="6604" y="0"/>
                  </a:cubicBezTo>
                  <a:lnTo>
                    <a:pt x="1390396" y="0"/>
                  </a:lnTo>
                  <a:cubicBezTo>
                    <a:pt x="1394079" y="0"/>
                    <a:pt x="1397000" y="2921"/>
                    <a:pt x="1397000" y="6604"/>
                  </a:cubicBezTo>
                  <a:lnTo>
                    <a:pt x="1397000" y="2012696"/>
                  </a:lnTo>
                  <a:cubicBezTo>
                    <a:pt x="1397000" y="2016379"/>
                    <a:pt x="1394079" y="2019300"/>
                    <a:pt x="1390396" y="2019300"/>
                  </a:cubicBezTo>
                  <a:lnTo>
                    <a:pt x="6604" y="2019300"/>
                  </a:lnTo>
                  <a:cubicBezTo>
                    <a:pt x="2921" y="2019300"/>
                    <a:pt x="0" y="2016379"/>
                    <a:pt x="0" y="2012696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8130779" y="8379619"/>
            <a:ext cx="392906" cy="424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3062" b="true">
                <a:solidFill>
                  <a:srgbClr val="2B4150"/>
                </a:solidFill>
                <a:latin typeface="Museo Moderno Medium"/>
                <a:ea typeface="Museo Moderno Medium"/>
                <a:cs typeface="Museo Moderno Medium"/>
                <a:sym typeface="Museo Moderno Medium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113044" y="8053685"/>
            <a:ext cx="3274219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113044" y="8553450"/>
            <a:ext cx="7967662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Desigualdade Social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919922" y="9798770"/>
            <a:ext cx="178594" cy="795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5"/>
              </a:lnSpc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5</a:t>
            </a:r>
          </a:p>
          <a:p>
            <a:pPr algn="ctr">
              <a:lnSpc>
                <a:spcPts val="318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1784" y="711399"/>
            <a:ext cx="16404431" cy="823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2"/>
              </a:lnSpc>
            </a:pPr>
            <a:r>
              <a:rPr lang="en-US" sz="5250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1: A Crise Climática e a Aceleração Biológica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41784" y="2959894"/>
            <a:ext cx="1345406" cy="1980754"/>
            <a:chOff x="0" y="0"/>
            <a:chExt cx="1793875" cy="2641005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793875" cy="2640965"/>
            </a:xfrm>
            <a:custGeom>
              <a:avLst/>
              <a:gdLst/>
              <a:ahLst/>
              <a:cxnLst/>
              <a:rect r="r" b="b" t="t" l="l"/>
              <a:pathLst>
                <a:path h="2640965" w="1793875">
                  <a:moveTo>
                    <a:pt x="0" y="0"/>
                  </a:moveTo>
                  <a:lnTo>
                    <a:pt x="1793875" y="0"/>
                  </a:lnTo>
                  <a:lnTo>
                    <a:pt x="1793875" y="2640965"/>
                  </a:lnTo>
                  <a:lnTo>
                    <a:pt x="0" y="2640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9" r="0" b="-10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556272" y="3219450"/>
            <a:ext cx="3490169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Temperatura Elevada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56272" y="3725019"/>
            <a:ext cx="14789944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aumento da temperatura encurta drasticamente o ciclo de vida do Aedes aegypti, fazendo com que os mosquitos se desenvolvam e se reproduzam mais rapidamente. Mosquitos adultos ficam mais ativos em temperaturas elevadas, aumentando a taxa de picadas e, consequentemente, a transmissão.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41784" y="4940647"/>
            <a:ext cx="1345406" cy="1980754"/>
            <a:chOff x="0" y="0"/>
            <a:chExt cx="1793875" cy="2641005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793875" cy="2640965"/>
            </a:xfrm>
            <a:custGeom>
              <a:avLst/>
              <a:gdLst/>
              <a:ahLst/>
              <a:cxnLst/>
              <a:rect r="r" b="b" t="t" l="l"/>
              <a:pathLst>
                <a:path h="2640965" w="1793875">
                  <a:moveTo>
                    <a:pt x="0" y="0"/>
                  </a:moveTo>
                  <a:lnTo>
                    <a:pt x="1793875" y="0"/>
                  </a:lnTo>
                  <a:lnTo>
                    <a:pt x="1793875" y="2640965"/>
                  </a:lnTo>
                  <a:lnTo>
                    <a:pt x="0" y="2640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99" r="0" b="-101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556272" y="5200204"/>
            <a:ext cx="3502670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Expansão Geográfica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56272" y="5705772"/>
            <a:ext cx="14789944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aquecimento global permite que o mosquito sobreviva e se estabeleça em regiões antes consideradas frias (como o Sul do Brasil e áreas de maior altitude), ampliando o risco de doenças para populações anteriormente protegidas.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41784" y="6921401"/>
            <a:ext cx="1345406" cy="1980754"/>
            <a:chOff x="0" y="0"/>
            <a:chExt cx="1793875" cy="2641005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1793875" cy="2640965"/>
            </a:xfrm>
            <a:custGeom>
              <a:avLst/>
              <a:gdLst/>
              <a:ahLst/>
              <a:cxnLst/>
              <a:rect r="r" b="b" t="t" l="l"/>
              <a:pathLst>
                <a:path h="2640965" w="1793875">
                  <a:moveTo>
                    <a:pt x="0" y="0"/>
                  </a:moveTo>
                  <a:lnTo>
                    <a:pt x="1793875" y="0"/>
                  </a:lnTo>
                  <a:lnTo>
                    <a:pt x="1793875" y="2640965"/>
                  </a:lnTo>
                  <a:lnTo>
                    <a:pt x="0" y="26409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99" r="0" b="-101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556272" y="7180957"/>
            <a:ext cx="336351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Eventos Extremos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56272" y="7686526"/>
            <a:ext cx="14789944" cy="946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Alternância entre secas prolongadas e chuvas intensas gera o ciclo perfeito: reservatórios para ovos após secas, e grandes criadouros em áreas alagadas.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1784" y="9147721"/>
            <a:ext cx="16404431" cy="40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Gov.br/Saúde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875705"/>
            <a:ext cx="16303526" cy="1747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2: Cidades Desorganizadas e o Saneamento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3420367"/>
            <a:ext cx="637878" cy="637878"/>
            <a:chOff x="0" y="0"/>
            <a:chExt cx="850503" cy="8505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913632" y="3454450"/>
            <a:ext cx="478482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Saneamento Deficiente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3632" y="4193381"/>
            <a:ext cx="8583960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falta de infraestrutura básica, como coleta de lixo eficaz e ausência de água tratada, cria locais ideais para o depósito de ovos do mosquito em lixo acumulado e esgoto a céu aberto.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92238" y="6216551"/>
            <a:ext cx="637878" cy="637878"/>
            <a:chOff x="0" y="0"/>
            <a:chExt cx="850503" cy="8505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913632" y="6250632"/>
            <a:ext cx="618976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Armazenamento Inadequado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13632" y="6989564"/>
            <a:ext cx="8583960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Períodos de seca ou abastecimento irregular forçam famílias a armazenar água em caixas d'água, baldes ou tonéis descobertos, levando o criadouro do mosquito para dentro de casa.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2238" y="8697963"/>
            <a:ext cx="9505355" cy="429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Fontes: UFPR e Gov.br/Saúde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1189495" y="4081611"/>
            <a:ext cx="6106269" cy="3718620"/>
            <a:chOff x="0" y="0"/>
            <a:chExt cx="8141692" cy="4958160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8141716" cy="4958207"/>
            </a:xfrm>
            <a:custGeom>
              <a:avLst/>
              <a:gdLst/>
              <a:ahLst/>
              <a:cxnLst/>
              <a:rect r="r" b="b" t="t" l="l"/>
              <a:pathLst>
                <a:path h="4958207" w="8141716">
                  <a:moveTo>
                    <a:pt x="0" y="0"/>
                  </a:moveTo>
                  <a:lnTo>
                    <a:pt x="8141716" y="0"/>
                  </a:lnTo>
                  <a:lnTo>
                    <a:pt x="8141716" y="4958207"/>
                  </a:lnTo>
                  <a:lnTo>
                    <a:pt x="0" y="49582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23181" y="719584"/>
            <a:ext cx="9583639" cy="1611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Gatilho 3: Desigualdade Social e Vulnerabilidade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3181" y="2696915"/>
            <a:ext cx="9583639" cy="92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As arboviroses não são democráticas: elas prosperam onde a vulnerabilidade social é maior, amplificando os problemas de saúde em comunidades de baixa renda.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3181" y="3923110"/>
            <a:ext cx="9583639" cy="2363689"/>
            <a:chOff x="0" y="0"/>
            <a:chExt cx="12778185" cy="31515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778232" cy="3151632"/>
            </a:xfrm>
            <a:custGeom>
              <a:avLst/>
              <a:gdLst/>
              <a:ahLst/>
              <a:cxnLst/>
              <a:rect r="r" b="b" t="t" l="l"/>
              <a:pathLst>
                <a:path h="3151632" w="12778232">
                  <a:moveTo>
                    <a:pt x="0" y="844169"/>
                  </a:moveTo>
                  <a:cubicBezTo>
                    <a:pt x="0" y="377952"/>
                    <a:pt x="377952" y="0"/>
                    <a:pt x="844169" y="0"/>
                  </a:cubicBezTo>
                  <a:lnTo>
                    <a:pt x="11934063" y="0"/>
                  </a:lnTo>
                  <a:cubicBezTo>
                    <a:pt x="12400280" y="0"/>
                    <a:pt x="12778232" y="377952"/>
                    <a:pt x="12778232" y="844169"/>
                  </a:cubicBezTo>
                  <a:lnTo>
                    <a:pt x="12778232" y="2307463"/>
                  </a:lnTo>
                  <a:cubicBezTo>
                    <a:pt x="12778232" y="2773680"/>
                    <a:pt x="12400280" y="3151632"/>
                    <a:pt x="11934063" y="3151632"/>
                  </a:cubicBezTo>
                  <a:lnTo>
                    <a:pt x="844169" y="3151632"/>
                  </a:lnTo>
                  <a:cubicBezTo>
                    <a:pt x="377952" y="3151632"/>
                    <a:pt x="0" y="2773680"/>
                    <a:pt x="0" y="2307463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86904" y="4177307"/>
            <a:ext cx="3624560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Prevalência Acentuada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6904" y="4671566"/>
            <a:ext cx="9056191" cy="135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Devido a condições precárias de moradia, ausência de telados e telas, e saneamento básico inexistente, as populações de baixa renda são as mais afetadas.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23181" y="6550521"/>
            <a:ext cx="9583639" cy="2363689"/>
            <a:chOff x="0" y="0"/>
            <a:chExt cx="12778185" cy="315158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778232" cy="3151632"/>
            </a:xfrm>
            <a:custGeom>
              <a:avLst/>
              <a:gdLst/>
              <a:ahLst/>
              <a:cxnLst/>
              <a:rect r="r" b="b" t="t" l="l"/>
              <a:pathLst>
                <a:path h="3151632" w="12778232">
                  <a:moveTo>
                    <a:pt x="0" y="844169"/>
                  </a:moveTo>
                  <a:cubicBezTo>
                    <a:pt x="0" y="377952"/>
                    <a:pt x="377952" y="0"/>
                    <a:pt x="844169" y="0"/>
                  </a:cubicBezTo>
                  <a:lnTo>
                    <a:pt x="11934063" y="0"/>
                  </a:lnTo>
                  <a:cubicBezTo>
                    <a:pt x="12400280" y="0"/>
                    <a:pt x="12778232" y="377952"/>
                    <a:pt x="12778232" y="844169"/>
                  </a:cubicBezTo>
                  <a:lnTo>
                    <a:pt x="12778232" y="2307463"/>
                  </a:lnTo>
                  <a:cubicBezTo>
                    <a:pt x="12778232" y="2773680"/>
                    <a:pt x="12400280" y="3151632"/>
                    <a:pt x="11934063" y="3151632"/>
                  </a:cubicBezTo>
                  <a:lnTo>
                    <a:pt x="844169" y="3151632"/>
                  </a:lnTo>
                  <a:cubicBezTo>
                    <a:pt x="377952" y="3151632"/>
                    <a:pt x="0" y="2773680"/>
                    <a:pt x="0" y="2307463"/>
                  </a:cubicBezTo>
                  <a:close/>
                </a:path>
              </a:pathLst>
            </a:custGeom>
            <a:solidFill>
              <a:srgbClr val="F3EEE3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186904" y="6804720"/>
            <a:ext cx="3805981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Mobilidade e Fronteiras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86904" y="7298977"/>
            <a:ext cx="9056191" cy="135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Movimentos populacionais (migração rural-urbana ou entre cidades) facilitam a rápida disseminação de novos sorotipos de vírus para regiões não imunizadas ou não preparadas.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3181" y="9144149"/>
            <a:ext cx="9583639" cy="404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UFPR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5551" y="9741693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073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CF5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91167"/>
            <a:chOff x="0" y="0"/>
            <a:chExt cx="9144000" cy="13721557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21587"/>
            </a:xfrm>
            <a:custGeom>
              <a:avLst/>
              <a:gdLst/>
              <a:ahLst/>
              <a:cxnLst/>
              <a:rect r="r" b="b" t="t" l="l"/>
              <a:pathLst>
                <a:path h="13721587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1587"/>
                  </a:lnTo>
                  <a:lnTo>
                    <a:pt x="0" y="137215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" t="0" r="-2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7801867" y="3495378"/>
            <a:ext cx="9542264" cy="2579935"/>
            <a:chOff x="0" y="0"/>
            <a:chExt cx="12723018" cy="34399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5400" y="25400"/>
              <a:ext cx="12672187" cy="3389122"/>
            </a:xfrm>
            <a:custGeom>
              <a:avLst/>
              <a:gdLst/>
              <a:ahLst/>
              <a:cxnLst/>
              <a:rect r="r" b="b" t="t" l="l"/>
              <a:pathLst>
                <a:path h="3389122" w="12672187">
                  <a:moveTo>
                    <a:pt x="0" y="243840"/>
                  </a:moveTo>
                  <a:cubicBezTo>
                    <a:pt x="0" y="109220"/>
                    <a:pt x="110363" y="0"/>
                    <a:pt x="246507" y="0"/>
                  </a:cubicBezTo>
                  <a:lnTo>
                    <a:pt x="12425680" y="0"/>
                  </a:lnTo>
                  <a:cubicBezTo>
                    <a:pt x="12561824" y="0"/>
                    <a:pt x="12672187" y="109220"/>
                    <a:pt x="12672187" y="243840"/>
                  </a:cubicBezTo>
                  <a:lnTo>
                    <a:pt x="12672187" y="3145282"/>
                  </a:lnTo>
                  <a:cubicBezTo>
                    <a:pt x="12672187" y="3279902"/>
                    <a:pt x="12561824" y="3389122"/>
                    <a:pt x="12425680" y="3389122"/>
                  </a:cubicBezTo>
                  <a:lnTo>
                    <a:pt x="246507" y="3389122"/>
                  </a:lnTo>
                  <a:cubicBezTo>
                    <a:pt x="110363" y="3389122"/>
                    <a:pt x="0" y="3279902"/>
                    <a:pt x="0" y="3145282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722988" cy="3439922"/>
            </a:xfrm>
            <a:custGeom>
              <a:avLst/>
              <a:gdLst/>
              <a:ahLst/>
              <a:cxnLst/>
              <a:rect r="r" b="b" t="t" l="l"/>
              <a:pathLst>
                <a:path h="3439922" w="12722988">
                  <a:moveTo>
                    <a:pt x="0" y="269240"/>
                  </a:moveTo>
                  <a:cubicBezTo>
                    <a:pt x="0" y="120269"/>
                    <a:pt x="122047" y="0"/>
                    <a:pt x="271907" y="0"/>
                  </a:cubicBezTo>
                  <a:lnTo>
                    <a:pt x="12451080" y="0"/>
                  </a:lnTo>
                  <a:lnTo>
                    <a:pt x="12451080" y="25400"/>
                  </a:lnTo>
                  <a:lnTo>
                    <a:pt x="12451080" y="0"/>
                  </a:lnTo>
                  <a:cubicBezTo>
                    <a:pt x="12600940" y="0"/>
                    <a:pt x="12722988" y="120269"/>
                    <a:pt x="12722988" y="269240"/>
                  </a:cubicBezTo>
                  <a:lnTo>
                    <a:pt x="12697587" y="269240"/>
                  </a:lnTo>
                  <a:lnTo>
                    <a:pt x="12722988" y="269240"/>
                  </a:lnTo>
                  <a:lnTo>
                    <a:pt x="12722988" y="3170682"/>
                  </a:lnTo>
                  <a:lnTo>
                    <a:pt x="12697587" y="3170682"/>
                  </a:lnTo>
                  <a:lnTo>
                    <a:pt x="12722988" y="3170682"/>
                  </a:lnTo>
                  <a:cubicBezTo>
                    <a:pt x="12722988" y="3319653"/>
                    <a:pt x="12600940" y="3439922"/>
                    <a:pt x="12451080" y="3439922"/>
                  </a:cubicBezTo>
                  <a:lnTo>
                    <a:pt x="12451080" y="3414522"/>
                  </a:lnTo>
                  <a:lnTo>
                    <a:pt x="12451080" y="3439922"/>
                  </a:lnTo>
                  <a:lnTo>
                    <a:pt x="271907" y="3439922"/>
                  </a:lnTo>
                  <a:lnTo>
                    <a:pt x="271907" y="3414522"/>
                  </a:lnTo>
                  <a:lnTo>
                    <a:pt x="271907" y="3439922"/>
                  </a:lnTo>
                  <a:cubicBezTo>
                    <a:pt x="122047" y="3439922"/>
                    <a:pt x="0" y="3319653"/>
                    <a:pt x="0" y="317068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170682"/>
                  </a:lnTo>
                  <a:lnTo>
                    <a:pt x="25400" y="3170682"/>
                  </a:lnTo>
                  <a:lnTo>
                    <a:pt x="50800" y="3170682"/>
                  </a:lnTo>
                  <a:cubicBezTo>
                    <a:pt x="50800" y="3291078"/>
                    <a:pt x="149479" y="3389122"/>
                    <a:pt x="271907" y="3389122"/>
                  </a:cubicBezTo>
                  <a:lnTo>
                    <a:pt x="12451080" y="3389122"/>
                  </a:lnTo>
                  <a:cubicBezTo>
                    <a:pt x="12573508" y="3389122"/>
                    <a:pt x="12672187" y="3291078"/>
                    <a:pt x="12672187" y="3170682"/>
                  </a:cubicBezTo>
                  <a:lnTo>
                    <a:pt x="12672187" y="269240"/>
                  </a:lnTo>
                  <a:cubicBezTo>
                    <a:pt x="12672187" y="148844"/>
                    <a:pt x="12573508" y="50800"/>
                    <a:pt x="12451080" y="50800"/>
                  </a:cubicBezTo>
                  <a:lnTo>
                    <a:pt x="271907" y="50800"/>
                  </a:lnTo>
                  <a:lnTo>
                    <a:pt x="271907" y="25400"/>
                  </a:lnTo>
                  <a:lnTo>
                    <a:pt x="271907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782817" y="3514427"/>
            <a:ext cx="152400" cy="2541835"/>
            <a:chOff x="0" y="0"/>
            <a:chExt cx="203200" cy="33891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3200" cy="3389122"/>
            </a:xfrm>
            <a:custGeom>
              <a:avLst/>
              <a:gdLst/>
              <a:ahLst/>
              <a:cxnLst/>
              <a:rect r="r" b="b" t="t" l="l"/>
              <a:pathLst>
                <a:path h="3389122" w="203200">
                  <a:moveTo>
                    <a:pt x="0" y="54991"/>
                  </a:moveTo>
                  <a:cubicBezTo>
                    <a:pt x="0" y="24638"/>
                    <a:pt x="24638" y="0"/>
                    <a:pt x="54991" y="0"/>
                  </a:cubicBezTo>
                  <a:lnTo>
                    <a:pt x="148082" y="0"/>
                  </a:lnTo>
                  <a:cubicBezTo>
                    <a:pt x="178562" y="0"/>
                    <a:pt x="203200" y="24638"/>
                    <a:pt x="203200" y="54991"/>
                  </a:cubicBezTo>
                  <a:lnTo>
                    <a:pt x="203200" y="3334131"/>
                  </a:lnTo>
                  <a:cubicBezTo>
                    <a:pt x="203200" y="3364484"/>
                    <a:pt x="178562" y="3389122"/>
                    <a:pt x="148209" y="3389122"/>
                  </a:cubicBezTo>
                  <a:lnTo>
                    <a:pt x="54991" y="3389122"/>
                  </a:lnTo>
                  <a:cubicBezTo>
                    <a:pt x="24638" y="3389122"/>
                    <a:pt x="0" y="3364484"/>
                    <a:pt x="0" y="3334131"/>
                  </a:cubicBezTo>
                  <a:close/>
                </a:path>
              </a:pathLst>
            </a:custGeom>
            <a:solidFill>
              <a:srgbClr val="325F7B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7801867" y="6312247"/>
            <a:ext cx="9542264" cy="3430674"/>
            <a:chOff x="0" y="0"/>
            <a:chExt cx="12723018" cy="457423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5400" y="33776"/>
              <a:ext cx="12672187" cy="4506693"/>
            </a:xfrm>
            <a:custGeom>
              <a:avLst/>
              <a:gdLst/>
              <a:ahLst/>
              <a:cxnLst/>
              <a:rect r="r" b="b" t="t" l="l"/>
              <a:pathLst>
                <a:path h="4506693" w="12672187">
                  <a:moveTo>
                    <a:pt x="0" y="324247"/>
                  </a:moveTo>
                  <a:cubicBezTo>
                    <a:pt x="0" y="145235"/>
                    <a:pt x="110363" y="0"/>
                    <a:pt x="246507" y="0"/>
                  </a:cubicBezTo>
                  <a:lnTo>
                    <a:pt x="12425680" y="0"/>
                  </a:lnTo>
                  <a:cubicBezTo>
                    <a:pt x="12561824" y="0"/>
                    <a:pt x="12672187" y="145235"/>
                    <a:pt x="12672187" y="324247"/>
                  </a:cubicBezTo>
                  <a:lnTo>
                    <a:pt x="12672187" y="4182445"/>
                  </a:lnTo>
                  <a:cubicBezTo>
                    <a:pt x="12672187" y="4361457"/>
                    <a:pt x="12561824" y="4506693"/>
                    <a:pt x="12425680" y="4506693"/>
                  </a:cubicBezTo>
                  <a:lnTo>
                    <a:pt x="246507" y="4506693"/>
                  </a:lnTo>
                  <a:cubicBezTo>
                    <a:pt x="110363" y="4506693"/>
                    <a:pt x="0" y="4361457"/>
                    <a:pt x="0" y="4182445"/>
                  </a:cubicBezTo>
                  <a:close/>
                </a:path>
              </a:pathLst>
            </a:custGeom>
            <a:solidFill>
              <a:srgbClr val="FFFCF5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722988" cy="4574241"/>
            </a:xfrm>
            <a:custGeom>
              <a:avLst/>
              <a:gdLst/>
              <a:ahLst/>
              <a:cxnLst/>
              <a:rect r="r" b="b" t="t" l="l"/>
              <a:pathLst>
                <a:path h="4574241" w="12722988">
                  <a:moveTo>
                    <a:pt x="0" y="358023"/>
                  </a:moveTo>
                  <a:cubicBezTo>
                    <a:pt x="0" y="159928"/>
                    <a:pt x="122047" y="0"/>
                    <a:pt x="271907" y="0"/>
                  </a:cubicBezTo>
                  <a:lnTo>
                    <a:pt x="12451080" y="0"/>
                  </a:lnTo>
                  <a:lnTo>
                    <a:pt x="12451080" y="33776"/>
                  </a:lnTo>
                  <a:lnTo>
                    <a:pt x="12451080" y="0"/>
                  </a:lnTo>
                  <a:cubicBezTo>
                    <a:pt x="12600940" y="0"/>
                    <a:pt x="12722988" y="159928"/>
                    <a:pt x="12722988" y="358023"/>
                  </a:cubicBezTo>
                  <a:lnTo>
                    <a:pt x="12697587" y="358023"/>
                  </a:lnTo>
                  <a:lnTo>
                    <a:pt x="12722988" y="358023"/>
                  </a:lnTo>
                  <a:lnTo>
                    <a:pt x="12722988" y="4216221"/>
                  </a:lnTo>
                  <a:lnTo>
                    <a:pt x="12697587" y="4216221"/>
                  </a:lnTo>
                  <a:lnTo>
                    <a:pt x="12722988" y="4216221"/>
                  </a:lnTo>
                  <a:cubicBezTo>
                    <a:pt x="12722988" y="4414316"/>
                    <a:pt x="12600940" y="4574241"/>
                    <a:pt x="12451080" y="4574241"/>
                  </a:cubicBezTo>
                  <a:lnTo>
                    <a:pt x="12451080" y="4540469"/>
                  </a:lnTo>
                  <a:lnTo>
                    <a:pt x="12451080" y="4574241"/>
                  </a:lnTo>
                  <a:lnTo>
                    <a:pt x="271907" y="4574241"/>
                  </a:lnTo>
                  <a:lnTo>
                    <a:pt x="271907" y="4540469"/>
                  </a:lnTo>
                  <a:lnTo>
                    <a:pt x="271907" y="4574241"/>
                  </a:lnTo>
                  <a:cubicBezTo>
                    <a:pt x="122047" y="4574241"/>
                    <a:pt x="0" y="4414316"/>
                    <a:pt x="0" y="4216221"/>
                  </a:cubicBezTo>
                  <a:lnTo>
                    <a:pt x="0" y="358023"/>
                  </a:lnTo>
                  <a:lnTo>
                    <a:pt x="25400" y="358023"/>
                  </a:lnTo>
                  <a:lnTo>
                    <a:pt x="0" y="358023"/>
                  </a:lnTo>
                  <a:moveTo>
                    <a:pt x="50800" y="358023"/>
                  </a:moveTo>
                  <a:lnTo>
                    <a:pt x="50800" y="4216221"/>
                  </a:lnTo>
                  <a:lnTo>
                    <a:pt x="25400" y="4216221"/>
                  </a:lnTo>
                  <a:lnTo>
                    <a:pt x="50800" y="4216221"/>
                  </a:lnTo>
                  <a:cubicBezTo>
                    <a:pt x="50800" y="4376319"/>
                    <a:pt x="149479" y="4506693"/>
                    <a:pt x="271907" y="4506693"/>
                  </a:cubicBezTo>
                  <a:lnTo>
                    <a:pt x="12451080" y="4506693"/>
                  </a:lnTo>
                  <a:cubicBezTo>
                    <a:pt x="12573508" y="4506693"/>
                    <a:pt x="12672187" y="4376319"/>
                    <a:pt x="12672187" y="4216221"/>
                  </a:cubicBezTo>
                  <a:lnTo>
                    <a:pt x="12672187" y="358023"/>
                  </a:lnTo>
                  <a:cubicBezTo>
                    <a:pt x="12672187" y="197926"/>
                    <a:pt x="12573508" y="67551"/>
                    <a:pt x="12451080" y="67551"/>
                  </a:cubicBezTo>
                  <a:lnTo>
                    <a:pt x="271907" y="67551"/>
                  </a:lnTo>
                  <a:lnTo>
                    <a:pt x="271907" y="33776"/>
                  </a:lnTo>
                  <a:lnTo>
                    <a:pt x="271907" y="67551"/>
                  </a:lnTo>
                  <a:cubicBezTo>
                    <a:pt x="149479" y="67551"/>
                    <a:pt x="50800" y="197926"/>
                    <a:pt x="50800" y="358023"/>
                  </a:cubicBezTo>
                  <a:close/>
                </a:path>
              </a:pathLst>
            </a:custGeom>
            <a:solidFill>
              <a:srgbClr val="D9D4C9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7748592" y="6331297"/>
            <a:ext cx="186625" cy="3112665"/>
            <a:chOff x="0" y="0"/>
            <a:chExt cx="203200" cy="338911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3200" cy="3389122"/>
            </a:xfrm>
            <a:custGeom>
              <a:avLst/>
              <a:gdLst/>
              <a:ahLst/>
              <a:cxnLst/>
              <a:rect r="r" b="b" t="t" l="l"/>
              <a:pathLst>
                <a:path h="3389122" w="203200">
                  <a:moveTo>
                    <a:pt x="0" y="54991"/>
                  </a:moveTo>
                  <a:cubicBezTo>
                    <a:pt x="0" y="24638"/>
                    <a:pt x="24638" y="0"/>
                    <a:pt x="54991" y="0"/>
                  </a:cubicBezTo>
                  <a:lnTo>
                    <a:pt x="148082" y="0"/>
                  </a:lnTo>
                  <a:cubicBezTo>
                    <a:pt x="178562" y="0"/>
                    <a:pt x="203200" y="24638"/>
                    <a:pt x="203200" y="54991"/>
                  </a:cubicBezTo>
                  <a:lnTo>
                    <a:pt x="203200" y="3334131"/>
                  </a:lnTo>
                  <a:cubicBezTo>
                    <a:pt x="203200" y="3364484"/>
                    <a:pt x="178562" y="3389122"/>
                    <a:pt x="148209" y="3389122"/>
                  </a:cubicBezTo>
                  <a:lnTo>
                    <a:pt x="54991" y="3389122"/>
                  </a:lnTo>
                  <a:cubicBezTo>
                    <a:pt x="24638" y="3389122"/>
                    <a:pt x="0" y="3364484"/>
                    <a:pt x="0" y="3334131"/>
                  </a:cubicBezTo>
                  <a:close/>
                </a:path>
              </a:pathLst>
            </a:custGeom>
            <a:solidFill>
              <a:srgbClr val="325F7B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820917" y="727919"/>
            <a:ext cx="9504164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Bloco 3: Impactos Reais e a Solução Intersetorial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20917" y="2576513"/>
            <a:ext cx="6791920" cy="49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 b="true">
                <a:solidFill>
                  <a:srgbClr val="124E7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As Arboviroses vão Além da Febre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48352" y="3818036"/>
            <a:ext cx="494511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Desafio do Diagnóstico Clínico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248352" y="4336702"/>
            <a:ext cx="8763595" cy="140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</a:t>
            </a:r>
            <a:r>
              <a:rPr lang="en-US" sz="2125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cocirculação</a:t>
            </a:r>
            <a:r>
              <a:rPr lang="en-US" sz="2125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de Dengue, Zika e Chikungunya complica o diagnóstico diferencial. Os sintomas iniciais se sobrepõem, dificultando o manejo precoce e a prevenção de casos graves.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48353" y="6445597"/>
            <a:ext cx="463927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2B4150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Complicações Devastadoras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191202" y="6970625"/>
            <a:ext cx="8763595" cy="297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12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 Zika vírus trouxe o risco da </a:t>
            </a:r>
            <a:r>
              <a:rPr lang="en-US" sz="2124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Síndrome Congênita do Zika Vírus</a:t>
            </a:r>
            <a:r>
              <a:rPr lang="en-US" sz="212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(SCZV), causando malformações cerebrais em recém-nascidos e mostrando o impacto de longo prazo na saúde pública e familiar.</a:t>
            </a:r>
          </a:p>
          <a:p>
            <a:pPr algn="l">
              <a:lnSpc>
                <a:spcPts val="3436"/>
              </a:lnSpc>
            </a:pPr>
            <a:r>
              <a:rPr lang="en-US" sz="212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</a:t>
            </a:r>
            <a:r>
              <a:rPr lang="en-US" sz="2124" b="true">
                <a:solidFill>
                  <a:srgbClr val="2B415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Organização Pan-Americana OPAS,</a:t>
            </a:r>
            <a:r>
              <a:rPr lang="en-US" sz="2124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afirma que 17% das doenças infecciosas  do mundo se derivam dessas e não é somente um problema do Brasil. </a:t>
            </a:r>
          </a:p>
          <a:p>
            <a:pPr algn="l">
              <a:lnSpc>
                <a:spcPts val="3437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7621483" y="9653886"/>
            <a:ext cx="9504164" cy="418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2B415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Fonte: Brazilian Journal of Implantology and Health Sciences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770451" y="9677400"/>
            <a:ext cx="178594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562">
                <a:solidFill>
                  <a:srgbClr val="00000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DAG3EnwL0yI</dc:identifier>
  <dcterms:modified xsi:type="dcterms:W3CDTF">2011-08-01T06:04:30Z</dcterms:modified>
  <cp:revision>1</cp:revision>
  <dc:title>Causas-e-Consequencias-do-Aumento-das-Epidemias-no-Brasil(1).pptx</dc:title>
</cp:coreProperties>
</file>

<file path=docProps/thumbnail.jpeg>
</file>